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3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84" r:id="rId4"/>
    <p:sldId id="262" r:id="rId5"/>
    <p:sldId id="323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8" r:id="rId29"/>
    <p:sldId id="347" r:id="rId30"/>
    <p:sldId id="349" r:id="rId31"/>
    <p:sldId id="350" r:id="rId32"/>
    <p:sldId id="351" r:id="rId33"/>
    <p:sldId id="352" r:id="rId34"/>
    <p:sldId id="353" r:id="rId35"/>
    <p:sldId id="354" r:id="rId36"/>
  </p:sldIdLst>
  <p:sldSz cx="12192000" cy="6858000"/>
  <p:notesSz cx="6858000" cy="9144000"/>
  <p:embeddedFontLst>
    <p:embeddedFont>
      <p:font typeface="Calibri Light" panose="020F030202020403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나눔고딕 ExtraBold" panose="020B0600000101010101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ie park" initials="Bp" lastIdx="2" clrIdx="0">
    <p:extLst>
      <p:ext uri="{19B8F6BF-5375-455C-9EA6-DF929625EA0E}">
        <p15:presenceInfo xmlns:p15="http://schemas.microsoft.com/office/powerpoint/2012/main" userId="f8c1f273493a30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CED"/>
    <a:srgbClr val="FCE4F9"/>
    <a:srgbClr val="B4A2F3"/>
    <a:srgbClr val="03339F"/>
    <a:srgbClr val="7FC4D8"/>
    <a:srgbClr val="95DE7C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79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66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19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72F31-1D66-4F79-A3C0-165187512617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6940-1FBB-49D3-9A8E-7484374C9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506BF-DE7F-470D-A76E-49D748AF28FA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D3A4-82A9-467C-B908-D4D3D49C5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3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40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1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701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20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058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47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64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25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86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13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91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2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4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60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28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52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0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95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8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3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135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83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16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3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99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16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1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2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6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93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27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0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9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13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4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5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4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67D82-4D51-462F-B849-B57CD2AF86D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2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0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7/04/42-vs-big-data-data-scienc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slideshare.net/mac_wyszynski/gifversion-101122094132phpapp0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30917081500002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sgourg/class_public/issues/20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parallelis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ultimodal-deep-learning-ce7d1d994f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68965" y="2019208"/>
            <a:ext cx="8848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 Learning with Big Data : An Emerging Trend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2001" y="3503307"/>
            <a:ext cx="866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2019 19th International Conference on Computational Science and Its Applications (ICCSA)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832098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93013" y="5500282"/>
            <a:ext cx="399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2019712688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조수현</a:t>
            </a:r>
          </a:p>
        </p:txBody>
      </p:sp>
    </p:spTree>
    <p:extLst>
      <p:ext uri="{BB962C8B-B14F-4D97-AF65-F5344CB8AC3E}">
        <p14:creationId xmlns:p14="http://schemas.microsoft.com/office/powerpoint/2010/main" val="252613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87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02. Overview Of Deep Learning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Generative Adversarial Network(GAN)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7497" y="1237505"/>
            <a:ext cx="64732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설명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제로섬 게임 틀 안에서 서로 경쟁하는 두 개의 신경 네트워크 시스템에 의해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2014</a:t>
            </a:r>
            <a:r>
              <a:rPr lang="ko-KR" altLang="en-US" dirty="0"/>
              <a:t>년에 </a:t>
            </a:r>
            <a:r>
              <a:rPr lang="ko-KR" altLang="en-US" dirty="0" err="1"/>
              <a:t>이안</a:t>
            </a:r>
            <a:r>
              <a:rPr lang="ko-KR" altLang="en-US" dirty="0"/>
              <a:t> </a:t>
            </a:r>
            <a:r>
              <a:rPr lang="ko-KR" altLang="en-US" dirty="0" err="1"/>
              <a:t>굿펠로우에</a:t>
            </a:r>
            <a:r>
              <a:rPr lang="ko-KR" altLang="en-US" dirty="0"/>
              <a:t> 의해 발표되었다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원 데이터가 가지고 있는 확률분포를 추정하도록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인공신경망이 그 분포를 만들어 낼 수 있도록 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 smtClean="0">
                <a:latin typeface="+mn-ea"/>
              </a:rPr>
              <a:t>특징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비지도 학습일반적인 </a:t>
            </a:r>
            <a:r>
              <a:rPr lang="ko-KR" altLang="en-US" dirty="0"/>
              <a:t>머신 러닝</a:t>
            </a:r>
            <a:r>
              <a:rPr lang="en-US" altLang="ko-KR" dirty="0"/>
              <a:t>, </a:t>
            </a:r>
            <a:r>
              <a:rPr lang="ko-KR" altLang="en-US" dirty="0"/>
              <a:t>혹은 딥 러닝 모델과는 달리 명확한 평가의 기준이 없다</a:t>
            </a: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65" y="1135440"/>
            <a:ext cx="4882432" cy="301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6" y="3822876"/>
            <a:ext cx="4705644" cy="22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87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02. Overview Of Deep Learning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Convolutional Neural Networks (CNN)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7497" y="1237505"/>
            <a:ext cx="647329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설명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공간 정보를 유지하면서 인접 데이터와의 특징을 효과적으로 인식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복수의 필터로 데이터의 특징 추출 및 학습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추출한 데이터의 특징을 모으고 강화하는 </a:t>
            </a:r>
            <a:r>
              <a:rPr lang="en-US" altLang="ko-KR" dirty="0">
                <a:latin typeface="+mn-ea"/>
              </a:rPr>
              <a:t>Pooling </a:t>
            </a:r>
            <a:r>
              <a:rPr lang="ko-KR" altLang="en-US" dirty="0">
                <a:latin typeface="+mn-ea"/>
              </a:rPr>
              <a:t>레이어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필터를 공유 </a:t>
            </a:r>
            <a:r>
              <a:rPr lang="ko-KR" altLang="en-US" dirty="0" err="1">
                <a:latin typeface="+mn-ea"/>
              </a:rPr>
              <a:t>파라미터로</a:t>
            </a:r>
            <a:r>
              <a:rPr lang="ko-KR" altLang="en-US" dirty="0">
                <a:latin typeface="+mn-ea"/>
              </a:rPr>
              <a:t> 사용하기 때문에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</a:t>
            </a:r>
            <a:r>
              <a:rPr lang="ko-KR" altLang="en-US" dirty="0" err="1">
                <a:latin typeface="+mn-ea"/>
              </a:rPr>
              <a:t>신공망에</a:t>
            </a:r>
            <a:r>
              <a:rPr lang="ko-KR" altLang="en-US" dirty="0">
                <a:latin typeface="+mn-ea"/>
              </a:rPr>
              <a:t> 비해 학습 </a:t>
            </a:r>
            <a:r>
              <a:rPr lang="ko-KR" altLang="en-US" dirty="0" err="1">
                <a:latin typeface="+mn-ea"/>
              </a:rPr>
              <a:t>파라미터가</a:t>
            </a:r>
            <a:r>
              <a:rPr lang="ko-KR" altLang="en-US" dirty="0">
                <a:latin typeface="+mn-ea"/>
              </a:rPr>
              <a:t> 매우 적음</a:t>
            </a:r>
          </a:p>
          <a:p>
            <a:endParaRPr lang="en-US" altLang="ko-KR" dirty="0"/>
          </a:p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 smtClean="0">
                <a:latin typeface="+mn-ea"/>
              </a:rPr>
              <a:t>특징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Locality : </a:t>
            </a:r>
            <a:r>
              <a:rPr lang="en-US" altLang="ko-KR" dirty="0"/>
              <a:t>CNN</a:t>
            </a:r>
            <a:r>
              <a:rPr lang="ko-KR" altLang="en-US" dirty="0"/>
              <a:t>에서 </a:t>
            </a:r>
            <a:r>
              <a:rPr lang="ko-KR" altLang="en-US" dirty="0" smtClean="0"/>
              <a:t>집중하는 </a:t>
            </a:r>
            <a:r>
              <a:rPr lang="ko-KR" altLang="en-US" dirty="0"/>
              <a:t>부분은 </a:t>
            </a:r>
            <a:r>
              <a:rPr lang="en-US" altLang="ko-KR" dirty="0"/>
              <a:t>object</a:t>
            </a:r>
            <a:r>
              <a:rPr lang="ko-KR" altLang="en-US" dirty="0"/>
              <a:t>의 </a:t>
            </a:r>
            <a:r>
              <a:rPr lang="en-US" altLang="ko-KR" dirty="0"/>
              <a:t>local </a:t>
            </a:r>
            <a:r>
              <a:rPr lang="en-US" altLang="ko-KR" dirty="0" smtClean="0"/>
              <a:t>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Translation </a:t>
            </a:r>
            <a:r>
              <a:rPr lang="en-US" altLang="ko-KR" dirty="0" smtClean="0">
                <a:latin typeface="+mn-ea"/>
              </a:rPr>
              <a:t>Invariance : </a:t>
            </a:r>
            <a:r>
              <a:rPr lang="en-US" altLang="ko-KR" dirty="0"/>
              <a:t>Object</a:t>
            </a:r>
            <a:r>
              <a:rPr lang="ko-KR" altLang="en-US" dirty="0"/>
              <a:t>에 대한 인식은 </a:t>
            </a:r>
            <a:r>
              <a:rPr lang="en-US" altLang="ko-KR" dirty="0"/>
              <a:t>location</a:t>
            </a:r>
            <a:r>
              <a:rPr lang="ko-KR" altLang="en-US" dirty="0"/>
              <a:t>과 </a:t>
            </a:r>
            <a:r>
              <a:rPr lang="en-US" altLang="ko-KR" dirty="0" smtClean="0"/>
              <a:t>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Weight </a:t>
            </a:r>
            <a:r>
              <a:rPr lang="en-US" altLang="ko-KR" dirty="0" smtClean="0">
                <a:latin typeface="+mn-ea"/>
              </a:rPr>
              <a:t>sharing </a:t>
            </a:r>
            <a:r>
              <a:rPr lang="en-US" altLang="ko-KR" dirty="0">
                <a:latin typeface="+mn-ea"/>
              </a:rPr>
              <a:t>: feature map</a:t>
            </a:r>
            <a:r>
              <a:rPr lang="ko-KR" altLang="en-US" dirty="0">
                <a:latin typeface="+mn-ea"/>
              </a:rPr>
              <a:t>을 </a:t>
            </a:r>
            <a:r>
              <a:rPr lang="ko-KR" altLang="en-US" dirty="0" err="1">
                <a:latin typeface="+mn-ea"/>
              </a:rPr>
              <a:t>만드는데는</a:t>
            </a:r>
            <a:r>
              <a:rPr lang="ko-KR" altLang="en-US" dirty="0">
                <a:latin typeface="+mn-ea"/>
              </a:rPr>
              <a:t> 동일한 </a:t>
            </a:r>
            <a:r>
              <a:rPr lang="en-US" altLang="ko-KR" dirty="0">
                <a:latin typeface="+mn-ea"/>
              </a:rPr>
              <a:t>filter</a:t>
            </a:r>
            <a:r>
              <a:rPr lang="ko-KR" altLang="en-US" dirty="0">
                <a:latin typeface="+mn-ea"/>
              </a:rPr>
              <a:t>를 사용하기 때문에</a:t>
            </a:r>
            <a:r>
              <a:rPr lang="en-US" altLang="ko-KR" dirty="0">
                <a:latin typeface="+mn-ea"/>
              </a:rPr>
              <a:t>, weight</a:t>
            </a:r>
            <a:r>
              <a:rPr lang="ko-KR" altLang="en-US" dirty="0">
                <a:latin typeface="+mn-ea"/>
              </a:rPr>
              <a:t>를 학습하는 </a:t>
            </a:r>
            <a:r>
              <a:rPr lang="en-US" altLang="ko-KR" dirty="0">
                <a:latin typeface="+mn-ea"/>
              </a:rPr>
              <a:t>filter</a:t>
            </a:r>
            <a:r>
              <a:rPr lang="ko-KR" altLang="en-US" dirty="0">
                <a:latin typeface="+mn-ea"/>
              </a:rPr>
              <a:t>의 경우 다들 이 </a:t>
            </a:r>
            <a:r>
              <a:rPr lang="en-US" altLang="ko-KR" dirty="0">
                <a:latin typeface="+mn-ea"/>
              </a:rPr>
              <a:t>weight</a:t>
            </a:r>
            <a:r>
              <a:rPr lang="ko-KR" altLang="en-US" dirty="0">
                <a:latin typeface="+mn-ea"/>
              </a:rPr>
              <a:t>를 </a:t>
            </a:r>
            <a:r>
              <a:rPr lang="ko-KR" altLang="en-US" dirty="0" smtClean="0">
                <a:latin typeface="+mn-ea"/>
              </a:rPr>
              <a:t>공유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7" y="1038401"/>
            <a:ext cx="5210175" cy="32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5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87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02. Overview Of Deep Learning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Deep Boltzmann Machine (DBM)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7497" y="1237505"/>
            <a:ext cx="64732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설명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DBN</a:t>
            </a:r>
            <a:r>
              <a:rPr lang="ko-KR" altLang="en-US" dirty="0"/>
              <a:t>과 마찬가지로 양방향으로 추론과 학습을 함으로써 모호하고 복잡한 입력 구조의 표현을 더 잘 학습할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레이블이 없는 다량의 입력 데이터를 사용하여 학습된 표현을 </a:t>
            </a:r>
            <a:r>
              <a:rPr lang="ko-KR" altLang="en-US" dirty="0" err="1"/>
              <a:t>레이블된</a:t>
            </a:r>
            <a:r>
              <a:rPr lang="ko-KR" altLang="en-US" dirty="0"/>
              <a:t> 소량의 데이터를 사용하여 미세 조정할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RBM</a:t>
            </a:r>
            <a:r>
              <a:rPr lang="ko-KR" altLang="en-US" dirty="0" smtClean="0"/>
              <a:t>에서는 매우 간단한 추론 규칙이 있지만</a:t>
            </a:r>
            <a:r>
              <a:rPr lang="en-US" altLang="ko-KR" dirty="0" smtClean="0"/>
              <a:t>. DBM</a:t>
            </a:r>
            <a:r>
              <a:rPr lang="ko-KR" altLang="en-US" dirty="0" smtClean="0"/>
              <a:t>의 추론은 근사치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완전 무 방향 연결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 smtClean="0">
                <a:latin typeface="+mn-ea"/>
              </a:rPr>
              <a:t>특징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비지도 학습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RBM</a:t>
            </a:r>
            <a:r>
              <a:rPr lang="ko-KR" altLang="en-US" dirty="0"/>
              <a:t>과 마찬가지로 </a:t>
            </a:r>
            <a:r>
              <a:rPr lang="en-US" altLang="ko-KR" dirty="0"/>
              <a:t>DBM</a:t>
            </a:r>
            <a:r>
              <a:rPr lang="ko-KR" altLang="en-US" dirty="0"/>
              <a:t>에는 계층 내 연결이 </a:t>
            </a:r>
            <a:r>
              <a:rPr lang="ko-KR" altLang="en-US" dirty="0" smtClean="0"/>
              <a:t>없다</a:t>
            </a:r>
            <a:r>
              <a:rPr lang="en-US" altLang="ko-KR" dirty="0"/>
              <a:t>. </a:t>
            </a:r>
            <a:r>
              <a:rPr lang="ko-KR" altLang="en-US" dirty="0"/>
              <a:t>연결은 인접 레이어의 단위 사이에만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반지도 학습에 유용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6" y="1390116"/>
            <a:ext cx="4867275" cy="27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2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87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02. Overview Of Deep Learning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Deep Stacking Network (DSN)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7497" y="1237505"/>
            <a:ext cx="64732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설명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모듈은 순서대로 학습되어 더 낮은 층의 가중치가 각 단계에서 계산된다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</a:t>
            </a:r>
            <a:r>
              <a:rPr lang="ko-KR" altLang="en-US" dirty="0" err="1"/>
              <a:t>블럭은</a:t>
            </a:r>
            <a:r>
              <a:rPr lang="ko-KR" altLang="en-US" dirty="0"/>
              <a:t> 같은 최종 레이블 클래스 </a:t>
            </a:r>
            <a:r>
              <a:rPr lang="en-US" altLang="ko-KR" dirty="0"/>
              <a:t>y</a:t>
            </a:r>
            <a:r>
              <a:rPr lang="ko-KR" altLang="en-US" dirty="0"/>
              <a:t>의 </a:t>
            </a:r>
            <a:r>
              <a:rPr lang="ko-KR" altLang="en-US" dirty="0" err="1"/>
              <a:t>평가치를</a:t>
            </a:r>
            <a:r>
              <a:rPr lang="ko-KR" altLang="en-US" dirty="0"/>
              <a:t> 계산하고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평가치는</a:t>
            </a:r>
            <a:r>
              <a:rPr lang="ko-KR" altLang="en-US" dirty="0"/>
              <a:t> 본래의 입력 </a:t>
            </a:r>
            <a:r>
              <a:rPr lang="en-US" altLang="ko-KR" dirty="0"/>
              <a:t>X</a:t>
            </a:r>
            <a:r>
              <a:rPr lang="ko-KR" altLang="en-US" dirty="0"/>
              <a:t>와 연결되어 다음 </a:t>
            </a:r>
            <a:r>
              <a:rPr lang="ko-KR" altLang="en-US" dirty="0" err="1"/>
              <a:t>블럭에</a:t>
            </a:r>
            <a:r>
              <a:rPr lang="ko-KR" altLang="en-US" dirty="0"/>
              <a:t> 대한 확장된 </a:t>
            </a:r>
            <a:r>
              <a:rPr lang="ko-KR" altLang="en-US" dirty="0" err="1"/>
              <a:t>입력값을</a:t>
            </a:r>
            <a:r>
              <a:rPr lang="ko-KR" altLang="en-US" dirty="0"/>
              <a:t> 구성한다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</a:t>
            </a:r>
            <a:r>
              <a:rPr lang="ko-KR" altLang="en-US" dirty="0" err="1"/>
              <a:t>블럭은</a:t>
            </a:r>
            <a:r>
              <a:rPr lang="ko-KR" altLang="en-US" dirty="0"/>
              <a:t> 단일 은닉 계층을 갖는 단순화된 </a:t>
            </a:r>
            <a:r>
              <a:rPr lang="ko-KR" altLang="en-US" dirty="0" err="1"/>
              <a:t>다계층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r>
              <a:rPr lang="en-US" altLang="ko-KR" dirty="0"/>
              <a:t>(multi-layer perceptron, MLP)</a:t>
            </a:r>
            <a:r>
              <a:rPr lang="ko-KR" altLang="en-US" dirty="0"/>
              <a:t>으로 이루어져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 smtClean="0">
                <a:latin typeface="+mn-ea"/>
              </a:rPr>
              <a:t>특징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CPU </a:t>
            </a:r>
            <a:r>
              <a:rPr lang="ko-KR" altLang="en-US" dirty="0">
                <a:latin typeface="+mn-ea"/>
              </a:rPr>
              <a:t>클러스터 혹은 </a:t>
            </a:r>
            <a:r>
              <a:rPr lang="en-US" altLang="ko-KR" dirty="0">
                <a:latin typeface="+mn-ea"/>
              </a:rPr>
              <a:t>GPU </a:t>
            </a:r>
            <a:r>
              <a:rPr lang="ko-KR" altLang="en-US" dirty="0">
                <a:latin typeface="+mn-ea"/>
              </a:rPr>
              <a:t>클러스터 상에서 배치 모드로 병렬 처리된다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순수한 </a:t>
            </a:r>
            <a:r>
              <a:rPr lang="en-US" altLang="ko-KR" dirty="0">
                <a:latin typeface="+mn-ea"/>
              </a:rPr>
              <a:t>discriminative task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DSN</a:t>
            </a:r>
            <a:r>
              <a:rPr lang="ko-KR" altLang="en-US" dirty="0">
                <a:latin typeface="+mn-ea"/>
              </a:rPr>
              <a:t>은 일반적인 </a:t>
            </a:r>
            <a:r>
              <a:rPr lang="en-US" altLang="ko-KR" dirty="0">
                <a:latin typeface="+mn-ea"/>
              </a:rPr>
              <a:t>DBN</a:t>
            </a:r>
            <a:r>
              <a:rPr lang="ko-KR" altLang="en-US" dirty="0">
                <a:latin typeface="+mn-ea"/>
              </a:rPr>
              <a:t>보다 더 성능이 좋다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7" y="1237505"/>
            <a:ext cx="4901748" cy="48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3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87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02. Overview Of Deep Learning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Recurrent Neural Network (RNN)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7497" y="1237505"/>
            <a:ext cx="647329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설명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시퀀스 데이터를 모델링 하기 위해 </a:t>
            </a:r>
            <a:r>
              <a:rPr lang="ko-KR" altLang="en-US" dirty="0" smtClean="0"/>
              <a:t>등장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히든</a:t>
            </a:r>
            <a:r>
              <a:rPr lang="ko-KR" altLang="en-US" dirty="0"/>
              <a:t> 노드가 방향을 가진 </a:t>
            </a:r>
            <a:r>
              <a:rPr lang="ko-KR" altLang="en-US" dirty="0" err="1"/>
              <a:t>엣지로</a:t>
            </a:r>
            <a:r>
              <a:rPr lang="ko-KR" altLang="en-US" dirty="0"/>
              <a:t> 연결돼 순환구조를 이루는</a:t>
            </a:r>
            <a:r>
              <a:rPr lang="en-US" altLang="ko-KR" dirty="0"/>
              <a:t>(directed cycle) </a:t>
            </a:r>
            <a:r>
              <a:rPr lang="ko-KR" altLang="en-US" dirty="0"/>
              <a:t>인공신경망의 한 종류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 smtClean="0">
                <a:latin typeface="+mn-ea"/>
              </a:rPr>
              <a:t>특징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시퀀스 길이에 관계없이 인풋과 아웃풋을 받아들일 수 있는 네트워크 </a:t>
            </a:r>
            <a:r>
              <a:rPr lang="ko-KR" altLang="en-US" dirty="0" smtClean="0">
                <a:latin typeface="+mn-ea"/>
              </a:rPr>
              <a:t>구조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One or Many to One or Many </a:t>
            </a:r>
            <a:r>
              <a:rPr lang="ko-KR" altLang="en-US" dirty="0">
                <a:latin typeface="+mn-ea"/>
              </a:rPr>
              <a:t>총</a:t>
            </a:r>
            <a:r>
              <a:rPr lang="en-US" altLang="ko-KR" dirty="0">
                <a:latin typeface="+mn-ea"/>
              </a:rPr>
              <a:t> 5</a:t>
            </a:r>
            <a:r>
              <a:rPr lang="ko-KR" altLang="en-US" dirty="0">
                <a:latin typeface="+mn-ea"/>
              </a:rPr>
              <a:t>가지</a:t>
            </a:r>
            <a:r>
              <a:rPr lang="en-US" altLang="ko-KR" dirty="0" smtClean="0">
                <a:latin typeface="+mn-ea"/>
              </a:rPr>
              <a:t>(Many to Many</a:t>
            </a:r>
            <a:r>
              <a:rPr lang="ko-KR" altLang="en-US" dirty="0" smtClean="0">
                <a:latin typeface="+mn-ea"/>
              </a:rPr>
              <a:t>는 두가지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의 구조가 있음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6" y="1135440"/>
            <a:ext cx="4991100" cy="2505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14" y="3767965"/>
            <a:ext cx="3398683" cy="2317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6" y="3737554"/>
            <a:ext cx="1838619" cy="25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1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2641" y="2140531"/>
            <a:ext cx="8212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DEEPLEARNING FOR BIGDATA </a:t>
            </a:r>
            <a:r>
              <a:rPr lang="en-US" altLang="ko-KR" sz="30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ANALYTICS</a:t>
            </a:r>
            <a:endParaRPr lang="en-US" altLang="ko-KR" sz="3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7600" y="3059775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3 V’s of Big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7599" y="3511444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4 V’s of Big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7598" y="3949409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5 V’s of Big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7598" y="4387374"/>
            <a:ext cx="446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10 V’s of Big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7597" y="4839043"/>
            <a:ext cx="446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42 V's of Big Data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54114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011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03. DEEPLEARNING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3 V’s of Big Data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7497" y="1237505"/>
            <a:ext cx="64732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en-US" altLang="ko-KR" sz="2000" dirty="0" smtClean="0">
                <a:latin typeface="+mn-ea"/>
              </a:rPr>
              <a:t>Velocity</a:t>
            </a:r>
          </a:p>
          <a:p>
            <a:r>
              <a:rPr lang="ko-KR" altLang="en-US" dirty="0"/>
              <a:t>정보의 양이 많아지는 만큼 데이터의 신뢰성이 떨어지기 쉽다</a:t>
            </a:r>
            <a:r>
              <a:rPr lang="en-US" altLang="ko-KR" dirty="0" smtClean="0"/>
              <a:t>. </a:t>
            </a:r>
            <a:r>
              <a:rPr lang="ko-KR" altLang="en-US" dirty="0"/>
              <a:t>이러한 측면에서 새로운 속성인 정확성</a:t>
            </a:r>
            <a:r>
              <a:rPr lang="en-US" altLang="ko-KR" dirty="0"/>
              <a:t>(Veracity)</a:t>
            </a:r>
            <a:r>
              <a:rPr lang="ko-KR" altLang="en-US" dirty="0"/>
              <a:t>이 제시되고 있다</a:t>
            </a:r>
            <a:r>
              <a:rPr lang="en-US" altLang="ko-KR" dirty="0" smtClean="0"/>
              <a:t>.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	- Volume</a:t>
            </a:r>
          </a:p>
          <a:p>
            <a:r>
              <a:rPr lang="ko-KR" altLang="en-US" sz="2000" dirty="0" smtClean="0">
                <a:latin typeface="+mn-ea"/>
              </a:rPr>
              <a:t>대용량의 데이터를 빠르게 처리하고 분석할 수 있는 속성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데이터는 매우 빠른 속도로 생산된다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	- Variety</a:t>
            </a:r>
          </a:p>
          <a:p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반정형</a:t>
            </a:r>
            <a:r>
              <a:rPr lang="ko-KR" altLang="en-US" sz="2000" dirty="0" smtClean="0">
                <a:latin typeface="+mn-ea"/>
              </a:rPr>
              <a:t> 등의 다양한 종류의 데이터를 의미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31" y="1328155"/>
            <a:ext cx="5241337" cy="37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011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03. DEEPLEARNING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V’s of Big Data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7497" y="1237505"/>
            <a:ext cx="647329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en-US" altLang="ko-KR" sz="2000" dirty="0" smtClean="0">
                <a:latin typeface="+mn-ea"/>
              </a:rPr>
              <a:t>Velocity</a:t>
            </a:r>
          </a:p>
          <a:p>
            <a:r>
              <a:rPr lang="ko-KR" altLang="en-US" dirty="0"/>
              <a:t>정보의 양이 많아지는 만큼 데이터의 신뢰성이 떨어지기 쉽다</a:t>
            </a:r>
            <a:r>
              <a:rPr lang="en-US" altLang="ko-KR" dirty="0" smtClean="0"/>
              <a:t>. </a:t>
            </a:r>
            <a:r>
              <a:rPr lang="ko-KR" altLang="en-US" dirty="0"/>
              <a:t>이러한 측면에서 새로운 속성인 정확성</a:t>
            </a:r>
            <a:r>
              <a:rPr lang="en-US" altLang="ko-KR" dirty="0"/>
              <a:t>(Veracity)</a:t>
            </a:r>
            <a:r>
              <a:rPr lang="ko-KR" altLang="en-US" dirty="0"/>
              <a:t>이 제시되고 있다</a:t>
            </a:r>
            <a:r>
              <a:rPr lang="en-US" altLang="ko-KR" dirty="0" smtClean="0"/>
              <a:t>.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	- Volume</a:t>
            </a:r>
          </a:p>
          <a:p>
            <a:r>
              <a:rPr lang="ko-KR" altLang="en-US" sz="2000" dirty="0" smtClean="0">
                <a:latin typeface="+mn-ea"/>
              </a:rPr>
              <a:t>대용량의 데이터를 빠르게 처리하고 분석할 수 있는 속성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데이터는 매우 빠른 속도로 생산된다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	- Variety</a:t>
            </a:r>
          </a:p>
          <a:p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반 정형 등의 다양한 종류의 데이터를 의미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- </a:t>
            </a:r>
            <a:r>
              <a:rPr lang="en-US" altLang="ko-KR" sz="2000" dirty="0" smtClean="0">
                <a:latin typeface="+mn-ea"/>
              </a:rPr>
              <a:t>Veracity</a:t>
            </a:r>
          </a:p>
          <a:p>
            <a:r>
              <a:rPr lang="ko-KR" altLang="en-US" dirty="0" smtClean="0">
                <a:latin typeface="+mn-ea"/>
              </a:rPr>
              <a:t>가짜 정보들 사이에서 정확한 정보를 사용하는 것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/>
              <a:t>분석방법</a:t>
            </a:r>
            <a:r>
              <a:rPr lang="en-US" altLang="ko-KR" dirty="0"/>
              <a:t>, </a:t>
            </a:r>
            <a:r>
              <a:rPr lang="ko-KR" altLang="en-US" dirty="0"/>
              <a:t>데이터의 </a:t>
            </a:r>
            <a:r>
              <a:rPr lang="ko-KR" altLang="en-US" dirty="0" err="1"/>
              <a:t>오류제거</a:t>
            </a:r>
            <a:r>
              <a:rPr lang="ko-KR" altLang="en-US" dirty="0"/>
              <a:t> 통한 신뢰할 수 있는 결과 도출이 중요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6" y="1350569"/>
            <a:ext cx="5422601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68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011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03. DEEPLEARNING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5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V’s of Big Data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65520" y="1237504"/>
            <a:ext cx="5894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-   Velocity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Volume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Variety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Veracity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Value</a:t>
            </a:r>
          </a:p>
          <a:p>
            <a:r>
              <a:rPr lang="ko-KR" altLang="en-US" sz="2000" dirty="0">
                <a:latin typeface="+mn-ea"/>
              </a:rPr>
              <a:t>다양하고 대량의 데이터간의 </a:t>
            </a:r>
            <a:r>
              <a:rPr lang="ko-KR" altLang="en-US" sz="2000" dirty="0" smtClean="0">
                <a:latin typeface="+mn-ea"/>
              </a:rPr>
              <a:t>상호 연관성 </a:t>
            </a:r>
            <a:r>
              <a:rPr lang="ko-KR" altLang="en-US" sz="2000" dirty="0">
                <a:latin typeface="+mn-ea"/>
              </a:rPr>
              <a:t>분석과 </a:t>
            </a:r>
            <a:r>
              <a:rPr lang="ko-KR" altLang="en-US" sz="2000" dirty="0" smtClean="0">
                <a:latin typeface="+mn-ea"/>
              </a:rPr>
              <a:t>의미 추출을 </a:t>
            </a:r>
            <a:r>
              <a:rPr lang="ko-KR" altLang="en-US" sz="2000" dirty="0">
                <a:latin typeface="+mn-ea"/>
              </a:rPr>
              <a:t>통하여 조직의 의사결정에 가치를 더해주는 </a:t>
            </a:r>
            <a:r>
              <a:rPr lang="ko-KR" altLang="en-US" sz="2000" dirty="0" smtClean="0">
                <a:latin typeface="+mn-ea"/>
              </a:rPr>
              <a:t>결과 도출 </a:t>
            </a:r>
            <a:r>
              <a:rPr lang="ko-KR" altLang="en-US" sz="2000" dirty="0">
                <a:latin typeface="+mn-ea"/>
              </a:rPr>
              <a:t>지향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" y="1237504"/>
            <a:ext cx="5978924" cy="3954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56320" y="6150600"/>
            <a:ext cx="3535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+mj-ea"/>
                <a:ea typeface="+mj-ea"/>
              </a:rPr>
              <a:t>ZETAWIKI </a:t>
            </a:r>
            <a:r>
              <a:rPr lang="ko-KR" altLang="en-US" sz="800" dirty="0" smtClean="0">
                <a:latin typeface="+mj-ea"/>
                <a:ea typeface="+mj-ea"/>
              </a:rPr>
              <a:t>참조</a:t>
            </a:r>
            <a:endParaRPr lang="ko-KR" altLang="en-US" sz="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6941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011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03. DEEPLEARNING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V’s of Big Data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1201" y="1237504"/>
            <a:ext cx="61689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Velocity, Volume, Variety, Veracity, Value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Validity : </a:t>
            </a:r>
            <a:r>
              <a:rPr lang="ko-KR" altLang="en-US" dirty="0" smtClean="0"/>
              <a:t>데이터가 </a:t>
            </a:r>
            <a:r>
              <a:rPr lang="ko-KR" altLang="en-US" dirty="0"/>
              <a:t>의도 한 용도에 대해 얼마나 정확하고 정확한지 </a:t>
            </a:r>
            <a:r>
              <a:rPr lang="ko-KR" altLang="en-US" dirty="0" smtClean="0"/>
              <a:t>나타낸다</a:t>
            </a:r>
            <a:endParaRPr lang="en-US" altLang="ko-KR" dirty="0" smtClean="0"/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smtClean="0"/>
              <a:t>Vulnerability : </a:t>
            </a:r>
            <a:r>
              <a:rPr lang="ko-KR" altLang="en-US" dirty="0" smtClean="0"/>
              <a:t>빅 </a:t>
            </a:r>
            <a:r>
              <a:rPr lang="ko-KR" altLang="en-US" dirty="0"/>
              <a:t>데이터는 새로운 보안 문제를 </a:t>
            </a:r>
            <a:r>
              <a:rPr lang="ko-KR" altLang="en-US" dirty="0" smtClean="0"/>
              <a:t>야기한다</a:t>
            </a:r>
            <a:r>
              <a:rPr lang="en-US" altLang="ko-KR" dirty="0" smtClean="0"/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Volatility : </a:t>
            </a:r>
            <a:r>
              <a:rPr lang="ko-KR" altLang="en-US" dirty="0"/>
              <a:t>데이터가 더 이상 관련이 없거나 역사적이거나 유용하지 않은 </a:t>
            </a:r>
            <a:r>
              <a:rPr lang="ko-KR" altLang="en-US" dirty="0" smtClean="0"/>
              <a:t>것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얼마나 오래 보관할지 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Visualization : </a:t>
            </a:r>
            <a:r>
              <a:rPr lang="ko-KR" altLang="en-US" dirty="0"/>
              <a:t>빅 데이터의 </a:t>
            </a:r>
            <a:r>
              <a:rPr lang="ko-KR" altLang="en-US" dirty="0" smtClean="0"/>
              <a:t>시각화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Variability : </a:t>
            </a:r>
            <a:r>
              <a:rPr lang="ko-KR" altLang="en-US" dirty="0">
                <a:latin typeface="+mn-ea"/>
              </a:rPr>
              <a:t>데이터의 </a:t>
            </a:r>
            <a:r>
              <a:rPr lang="ko-KR" altLang="en-US" dirty="0" smtClean="0">
                <a:latin typeface="+mn-ea"/>
              </a:rPr>
              <a:t>불일치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/>
              <a:t>상치 탐지 </a:t>
            </a:r>
            <a:r>
              <a:rPr lang="ko-KR" altLang="en-US" dirty="0" smtClean="0"/>
              <a:t>방법으로 이를 찾아야한다</a:t>
            </a:r>
            <a:r>
              <a:rPr lang="en-US" altLang="ko-KR" dirty="0" smtClean="0"/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7" y="1372560"/>
            <a:ext cx="5686304" cy="31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0755" y="563522"/>
            <a:ext cx="3348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7747" y="27107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-23854" y="684535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4689" y="1205147"/>
            <a:ext cx="35548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1688" y="1712279"/>
            <a:ext cx="1133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Introduction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Overview Of Deep Learning Architecture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Applications Of Deep Learning For Big Data Analytics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Deep Learning Application For Big Bata Analytics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Deep Learning Challenges In Big Data Analytics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Future Work Of Deep Learning In Big Data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Conclusion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476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011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03. DEEPLEARNING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42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V’s of Big Data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69209"/>
              </p:ext>
            </p:extLst>
          </p:nvPr>
        </p:nvGraphicFramePr>
        <p:xfrm>
          <a:off x="323556" y="1290319"/>
          <a:ext cx="11634763" cy="4656808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662109">
                  <a:extLst>
                    <a:ext uri="{9D8B030D-6E8A-4147-A177-3AD203B41FA5}">
                      <a16:colId xmlns:a16="http://schemas.microsoft.com/office/drawing/2014/main" val="1861285007"/>
                    </a:ext>
                  </a:extLst>
                </a:gridCol>
                <a:gridCol w="1662109">
                  <a:extLst>
                    <a:ext uri="{9D8B030D-6E8A-4147-A177-3AD203B41FA5}">
                      <a16:colId xmlns:a16="http://schemas.microsoft.com/office/drawing/2014/main" val="4127393849"/>
                    </a:ext>
                  </a:extLst>
                </a:gridCol>
                <a:gridCol w="1662109">
                  <a:extLst>
                    <a:ext uri="{9D8B030D-6E8A-4147-A177-3AD203B41FA5}">
                      <a16:colId xmlns:a16="http://schemas.microsoft.com/office/drawing/2014/main" val="2265648985"/>
                    </a:ext>
                  </a:extLst>
                </a:gridCol>
                <a:gridCol w="1662109">
                  <a:extLst>
                    <a:ext uri="{9D8B030D-6E8A-4147-A177-3AD203B41FA5}">
                      <a16:colId xmlns:a16="http://schemas.microsoft.com/office/drawing/2014/main" val="2143303219"/>
                    </a:ext>
                  </a:extLst>
                </a:gridCol>
                <a:gridCol w="1662109">
                  <a:extLst>
                    <a:ext uri="{9D8B030D-6E8A-4147-A177-3AD203B41FA5}">
                      <a16:colId xmlns:a16="http://schemas.microsoft.com/office/drawing/2014/main" val="3716956485"/>
                    </a:ext>
                  </a:extLst>
                </a:gridCol>
                <a:gridCol w="1662109">
                  <a:extLst>
                    <a:ext uri="{9D8B030D-6E8A-4147-A177-3AD203B41FA5}">
                      <a16:colId xmlns:a16="http://schemas.microsoft.com/office/drawing/2014/main" val="1212660882"/>
                    </a:ext>
                  </a:extLst>
                </a:gridCol>
                <a:gridCol w="1662109">
                  <a:extLst>
                    <a:ext uri="{9D8B030D-6E8A-4147-A177-3AD203B41FA5}">
                      <a16:colId xmlns:a16="http://schemas.microsoft.com/office/drawing/2014/main" val="793562479"/>
                    </a:ext>
                  </a:extLst>
                </a:gridCol>
              </a:tblGrid>
              <a:tr h="76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Vagueness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Validity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Valor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Vanilla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Vantage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093568"/>
                  </a:ext>
                </a:extLst>
              </a:tr>
              <a:tr h="76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Variability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Variety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Varifocal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Varmint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Varnish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Vastness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Vaticination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93333"/>
                  </a:ext>
                </a:extLst>
              </a:tr>
              <a:tr h="76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Vault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Veer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Veil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Venue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Veracity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Verdict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436820"/>
                  </a:ext>
                </a:extLst>
              </a:tr>
              <a:tr h="76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Versed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 Control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Vet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Vexed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Viability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Vibrant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Victual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12884"/>
                  </a:ext>
                </a:extLst>
              </a:tr>
              <a:tr h="76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Viral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Virtuosity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Viscosity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Visibility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Vivify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Vocabulary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06826"/>
                  </a:ext>
                </a:extLst>
              </a:tr>
              <a:tr h="76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Vogue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Volatility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Volume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Voodoo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Voyage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Vulpine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Voice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62645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56320" y="6150600"/>
            <a:ext cx="3535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+mj-ea"/>
                <a:ea typeface="+mj-ea"/>
              </a:rPr>
              <a:t>설명 </a:t>
            </a:r>
            <a:r>
              <a:rPr lang="en-US" altLang="ko-KR" sz="800" dirty="0" smtClean="0">
                <a:latin typeface="+mj-ea"/>
                <a:ea typeface="+mj-ea"/>
              </a:rPr>
              <a:t>: </a:t>
            </a:r>
            <a:r>
              <a:rPr lang="en-US" altLang="ko-KR" sz="800" dirty="0">
                <a:hlinkClick r:id="rId3"/>
              </a:rPr>
              <a:t>https://www.kdnuggets.com/2017/04/42-vs-big-data-data-science.html</a:t>
            </a:r>
            <a:endParaRPr lang="ko-KR" altLang="en-US" sz="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12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240" y="1946781"/>
            <a:ext cx="8609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APPLICATIONS OF DEEPLEARNING IN BIGDATA </a:t>
            </a:r>
            <a:r>
              <a:rPr lang="en-US" altLang="ko-KR" sz="30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ANALYTICS</a:t>
            </a:r>
            <a:endParaRPr lang="en-US" altLang="ko-KR" sz="3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7600" y="3059775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Semantic </a:t>
            </a:r>
            <a:r>
              <a:rPr lang="en-US" altLang="ko-KR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Indexing</a:t>
            </a:r>
            <a:endParaRPr lang="en-US" altLang="ko-KR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67599" y="3511444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Conducting Discriminative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7598" y="3949409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Semantic Image and Video Tagging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7598" y="4387374"/>
            <a:ext cx="446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Social Targeting</a:t>
            </a:r>
          </a:p>
        </p:txBody>
      </p:sp>
    </p:spTree>
    <p:extLst>
      <p:ext uri="{BB962C8B-B14F-4D97-AF65-F5344CB8AC3E}">
        <p14:creationId xmlns:p14="http://schemas.microsoft.com/office/powerpoint/2010/main" val="560529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04. APPLICATIONS OF DEEPLEARNING IN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Semantic Indexing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7" y="1422891"/>
            <a:ext cx="4838700" cy="2600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1201" y="1237504"/>
            <a:ext cx="6168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정보 검색은 </a:t>
            </a:r>
            <a:r>
              <a:rPr lang="en-US" altLang="ko-KR" dirty="0" smtClean="0">
                <a:latin typeface="+mn-ea"/>
              </a:rPr>
              <a:t>Big Data </a:t>
            </a:r>
            <a:r>
              <a:rPr lang="ko-KR" altLang="en-US" dirty="0" smtClean="0">
                <a:latin typeface="+mn-ea"/>
              </a:rPr>
              <a:t>분석에서 유명한 필드 중 하나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자연어 뿐만 아니라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비디오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이미지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오디오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사진 등에서도 검색 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716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04. APPLICATIONS OF DEEPLEARNING IN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Conducting Discriminative Tasks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1" y="1237504"/>
            <a:ext cx="6168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선형 모델을 이용한 접근 방식을 이용하면 두 가지 장점이 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+mn-ea"/>
              </a:rPr>
              <a:t>Deep Learning</a:t>
            </a:r>
            <a:r>
              <a:rPr lang="ko-KR" altLang="en-US" dirty="0" smtClean="0">
                <a:latin typeface="+mn-ea"/>
              </a:rPr>
              <a:t>을 사용하여 특징을 선택하여 데이터 분석에 비선형을 추가함 으로써 차별적 연산을 사용</a:t>
            </a:r>
            <a:endParaRPr lang="en-US" altLang="ko-KR" dirty="0" smtClean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+mn-ea"/>
              </a:rPr>
              <a:t>선택된 속성에 선형 분석 모델을 적용하는 것이 계산에 더욱 효율적</a:t>
            </a:r>
            <a:endParaRPr lang="en-US" altLang="ko-KR" dirty="0" smtClean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좌 사진 판별 작업을 위한 선형 분석</a:t>
            </a:r>
            <a:r>
              <a:rPr lang="en-US" altLang="ko-KR" dirty="0" smtClean="0">
                <a:latin typeface="+mn-ea"/>
              </a:rPr>
              <a:t>)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89" b="1480"/>
          <a:stretch/>
        </p:blipFill>
        <p:spPr>
          <a:xfrm>
            <a:off x="578080" y="1323992"/>
            <a:ext cx="4773400" cy="354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1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04. APPLICATIONS OF DEEPLEARNING IN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Semantic Image and Video Tagging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1" y="1237504"/>
            <a:ext cx="6168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	- </a:t>
            </a:r>
            <a:r>
              <a:rPr lang="ko-KR" altLang="en-US" dirty="0" smtClean="0">
                <a:latin typeface="+mn-ea"/>
              </a:rPr>
              <a:t>이미지 </a:t>
            </a:r>
            <a:r>
              <a:rPr lang="ko-KR" altLang="en-US" dirty="0" err="1" smtClean="0">
                <a:latin typeface="+mn-ea"/>
              </a:rPr>
              <a:t>태깅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Deep Learning</a:t>
            </a:r>
            <a:r>
              <a:rPr lang="ko-KR" altLang="en-US" dirty="0" smtClean="0">
                <a:latin typeface="+mn-ea"/>
              </a:rPr>
              <a:t>은 유형의 비디오 데이터 </a:t>
            </a:r>
            <a:r>
              <a:rPr lang="ko-KR" altLang="en-US" dirty="0" err="1" smtClean="0">
                <a:latin typeface="+mn-ea"/>
              </a:rPr>
              <a:t>태깅</a:t>
            </a:r>
            <a:r>
              <a:rPr lang="ko-KR" altLang="en-US" dirty="0" smtClean="0">
                <a:latin typeface="+mn-ea"/>
              </a:rPr>
              <a:t> 및 액션 장면을 인식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	- </a:t>
            </a:r>
            <a:r>
              <a:rPr lang="ko-KR" altLang="en-US" dirty="0" err="1" smtClean="0">
                <a:latin typeface="+mn-ea"/>
              </a:rPr>
              <a:t>시맨틱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태깅</a:t>
            </a:r>
            <a:r>
              <a:rPr lang="en-US" altLang="ko-KR" dirty="0" smtClean="0">
                <a:latin typeface="+mn-ea"/>
              </a:rPr>
              <a:t> </a:t>
            </a:r>
          </a:p>
          <a:p>
            <a:r>
              <a:rPr lang="ko-KR" altLang="en-US" dirty="0" smtClean="0">
                <a:latin typeface="+mn-ea"/>
              </a:rPr>
              <a:t>텍스트를 분석하고 개념을 추출하며 주제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키워드 및 중요한 관계를 식별하고 유사한 </a:t>
            </a:r>
            <a:r>
              <a:rPr lang="ko-KR" altLang="en-US" dirty="0" err="1" smtClean="0">
                <a:latin typeface="+mn-ea"/>
              </a:rPr>
              <a:t>개체명을</a:t>
            </a:r>
            <a:r>
              <a:rPr lang="ko-KR" altLang="en-US" dirty="0" smtClean="0">
                <a:latin typeface="+mn-ea"/>
              </a:rPr>
              <a:t> 찾음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BD Analytics</a:t>
            </a:r>
            <a:r>
              <a:rPr lang="ko-KR" altLang="en-US" dirty="0">
                <a:latin typeface="+mn-ea"/>
              </a:rPr>
              <a:t>에서 좋은 데이터 </a:t>
            </a:r>
            <a:r>
              <a:rPr lang="ko-KR" altLang="en-US" dirty="0" smtClean="0">
                <a:latin typeface="+mn-ea"/>
              </a:rPr>
              <a:t>결과를 </a:t>
            </a:r>
            <a:r>
              <a:rPr lang="ko-KR" altLang="en-US" dirty="0">
                <a:latin typeface="+mn-ea"/>
              </a:rPr>
              <a:t>배우고 다른 복잡한 문제를 달성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0" y="1586799"/>
            <a:ext cx="5191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04. APPLICATIONS OF DEEPLEARNING IN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Targeting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1" y="1237504"/>
            <a:ext cx="61689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+mn-ea"/>
              </a:rPr>
              <a:t>소셜 </a:t>
            </a:r>
            <a:r>
              <a:rPr lang="ko-KR" altLang="en-US" dirty="0" err="1" smtClean="0">
                <a:latin typeface="+mn-ea"/>
              </a:rPr>
              <a:t>타겟팅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err="1"/>
              <a:t>소셜미디어</a:t>
            </a:r>
            <a:r>
              <a:rPr lang="ko-KR" altLang="en-US" dirty="0"/>
              <a:t> 이용자들이 창출한 대화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코멘트 등을 분석하여 이용자들을 적절히 세분화</a:t>
            </a:r>
            <a:r>
              <a:rPr lang="en-US" altLang="ko-KR" dirty="0"/>
              <a:t>(segment)</a:t>
            </a:r>
            <a:r>
              <a:rPr lang="ko-KR" altLang="en-US" dirty="0"/>
              <a:t>하는 것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r>
              <a:rPr lang="ko-KR" altLang="en-US" dirty="0"/>
              <a:t>소셜미디어가 대중의 목소리를 듣고 기업과 </a:t>
            </a:r>
            <a:r>
              <a:rPr lang="ko-KR" altLang="en-US" dirty="0" smtClean="0"/>
              <a:t>소비자 </a:t>
            </a:r>
            <a:r>
              <a:rPr lang="ko-KR" altLang="en-US" dirty="0"/>
              <a:t>간의 상호작용을 제공하는 중요한 수단으로 부상하고 있음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r>
              <a:rPr lang="ko-KR" altLang="en-US" dirty="0"/>
              <a:t>각 기업들에게 소셜데이터를 정확히 해석하는 것은 현재의 고객을 이해하는 것뿐 아니라 새로운 고객을 획득하기 위한 의미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6" y="1308553"/>
            <a:ext cx="5639110" cy="30749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3922" y="6179797"/>
            <a:ext cx="586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4"/>
              </a:rPr>
              <a:t>https://www.slideshare.net/mac_wyszynski/gifversion-101122094132phpapp01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81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240" y="1946781"/>
            <a:ext cx="8609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 </a:t>
            </a:r>
            <a:r>
              <a:rPr lang="en-US" altLang="ko-KR" sz="3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DEEPLEARNING APPLICATIONS FOR BIGDATA </a:t>
            </a:r>
            <a:r>
              <a:rPr lang="en-US" altLang="ko-KR" sz="30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ANALYTICS</a:t>
            </a:r>
            <a:endParaRPr lang="en-US" altLang="ko-KR" sz="3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7600" y="3059775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Real-time Non-stationary Data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67599" y="3511444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High-dimensional Data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7598" y="3949409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Data </a:t>
            </a:r>
            <a:r>
              <a:rPr lang="en-US" altLang="ko-KR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parallelism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7598" y="4387374"/>
            <a:ext cx="446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Multimodal Data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7598" y="4825339"/>
            <a:ext cx="446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5. Large-scale 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models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320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05. DEEPLEARNING APPLICATIONS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Real-time Non-stationary Data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4833" y="1237504"/>
            <a:ext cx="6505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 smtClean="0">
                <a:latin typeface="+mn-ea"/>
              </a:rPr>
              <a:t>	- </a:t>
            </a:r>
            <a:r>
              <a:rPr lang="ko-KR" altLang="en-US" dirty="0" smtClean="0">
                <a:latin typeface="+mn-ea"/>
              </a:rPr>
              <a:t>설명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실시간 </a:t>
            </a:r>
            <a:r>
              <a:rPr lang="ko-KR" altLang="en-US" dirty="0">
                <a:latin typeface="+mn-ea"/>
              </a:rPr>
              <a:t>데이터는 고속 데이터 생성을 나타내며 </a:t>
            </a:r>
            <a:r>
              <a:rPr lang="ko-KR" altLang="en-US" dirty="0" smtClean="0">
                <a:latin typeface="+mn-ea"/>
              </a:rPr>
              <a:t>즉시 처리해야 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비 정적 데이터는 데이터 분포를 나타내며 시간에 따라 </a:t>
            </a:r>
            <a:r>
              <a:rPr lang="ko-KR" altLang="en-US" dirty="0" smtClean="0">
                <a:latin typeface="+mn-ea"/>
              </a:rPr>
              <a:t>변한다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실시간 비 정적 데이터는 자주 수집되며 </a:t>
            </a:r>
            <a:r>
              <a:rPr lang="en-US" altLang="ko-KR" dirty="0">
                <a:latin typeface="+mn-ea"/>
              </a:rPr>
              <a:t>BD </a:t>
            </a:r>
            <a:r>
              <a:rPr lang="ko-KR" altLang="en-US" dirty="0">
                <a:latin typeface="+mn-ea"/>
              </a:rPr>
              <a:t>분석에서 까다로운 영역을 제시합니다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대규모 온라인 실시간 데이터 스트림을 제어 할 수 있도록 </a:t>
            </a:r>
            <a:r>
              <a:rPr lang="en-US" altLang="ko-KR" dirty="0">
                <a:latin typeface="+mn-ea"/>
              </a:rPr>
              <a:t>DL </a:t>
            </a:r>
            <a:r>
              <a:rPr lang="ko-KR" altLang="en-US" dirty="0">
                <a:latin typeface="+mn-ea"/>
              </a:rPr>
              <a:t>알고리즘을 동화하는 것이 </a:t>
            </a:r>
            <a:r>
              <a:rPr lang="ko-KR" altLang="en-US" dirty="0" smtClean="0">
                <a:latin typeface="+mn-ea"/>
              </a:rPr>
              <a:t>중요하다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3922" y="6179797"/>
            <a:ext cx="586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3"/>
              </a:rPr>
              <a:t>https://www.sciencedirect.com/science/article/pii/S0309170815000020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6" y="1135440"/>
            <a:ext cx="5131277" cy="37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05. DEEPLEARNING APPLICATIONS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High-dimensional Data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4833" y="1237504"/>
            <a:ext cx="6505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 smtClean="0">
                <a:latin typeface="+mn-ea"/>
              </a:rPr>
              <a:t>	- </a:t>
            </a:r>
            <a:r>
              <a:rPr lang="ko-KR" altLang="en-US" dirty="0" smtClean="0">
                <a:latin typeface="+mn-ea"/>
              </a:rPr>
              <a:t>설명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DL </a:t>
            </a:r>
            <a:r>
              <a:rPr lang="ko-KR" altLang="en-US" dirty="0">
                <a:latin typeface="+mn-ea"/>
              </a:rPr>
              <a:t>알고리즘과 대용량 </a:t>
            </a:r>
            <a:r>
              <a:rPr lang="en-US" altLang="ko-KR" dirty="0">
                <a:latin typeface="+mn-ea"/>
              </a:rPr>
              <a:t>BD </a:t>
            </a:r>
            <a:r>
              <a:rPr lang="ko-KR" altLang="en-US" dirty="0">
                <a:latin typeface="+mn-ea"/>
              </a:rPr>
              <a:t>사이의 연관성을 수행 할 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고차원의 데이터 소스는 </a:t>
            </a:r>
            <a:r>
              <a:rPr lang="ko-KR" altLang="en-US" dirty="0" smtClean="0">
                <a:latin typeface="+mn-ea"/>
              </a:rPr>
              <a:t>입력으로 부터의 </a:t>
            </a:r>
            <a:r>
              <a:rPr lang="ko-KR" altLang="en-US" dirty="0">
                <a:latin typeface="+mn-ea"/>
              </a:rPr>
              <a:t>학습을 </a:t>
            </a:r>
            <a:r>
              <a:rPr lang="ko-KR" altLang="en-US" dirty="0" smtClean="0">
                <a:latin typeface="+mn-ea"/>
              </a:rPr>
              <a:t>억제한다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입력을 위해 상당히 확장 된 주변 스택 노이즈 제거 </a:t>
            </a:r>
            <a:r>
              <a:rPr lang="en-US" altLang="ko-KR" dirty="0">
                <a:latin typeface="+mn-ea"/>
              </a:rPr>
              <a:t>AE</a:t>
            </a:r>
            <a:r>
              <a:rPr lang="ko-KR" altLang="en-US" dirty="0">
                <a:latin typeface="+mn-ea"/>
              </a:rPr>
              <a:t>를 도입했으며 이는 일반적인 스택 노이즈 제거 자동 인코더보다 </a:t>
            </a:r>
            <a:r>
              <a:rPr lang="ko-KR" altLang="en-US" dirty="0" smtClean="0">
                <a:latin typeface="+mn-ea"/>
              </a:rPr>
              <a:t>체계적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BD Analytics</a:t>
            </a:r>
            <a:r>
              <a:rPr lang="ko-KR" altLang="en-US" dirty="0">
                <a:latin typeface="+mn-ea"/>
              </a:rPr>
              <a:t>에 </a:t>
            </a:r>
            <a:r>
              <a:rPr lang="en-US" altLang="ko-KR" dirty="0">
                <a:latin typeface="+mn-ea"/>
              </a:rPr>
              <a:t>DL </a:t>
            </a:r>
            <a:r>
              <a:rPr lang="ko-KR" altLang="en-US" dirty="0">
                <a:latin typeface="+mn-ea"/>
              </a:rPr>
              <a:t>알고리즘을 적용하면 주로 사용되지 않는 고차원 데이터가 포함되며 </a:t>
            </a:r>
            <a:r>
              <a:rPr lang="en-US" altLang="ko-KR" dirty="0">
                <a:latin typeface="+mn-ea"/>
              </a:rPr>
              <a:t>DL </a:t>
            </a:r>
            <a:r>
              <a:rPr lang="ko-KR" altLang="en-US" dirty="0">
                <a:latin typeface="+mn-ea"/>
              </a:rPr>
              <a:t>기반 결과의 진화를 </a:t>
            </a:r>
            <a:r>
              <a:rPr lang="ko-KR" altLang="en-US" dirty="0" smtClean="0">
                <a:latin typeface="+mn-ea"/>
              </a:rPr>
              <a:t>보증한다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3922" y="6179797"/>
            <a:ext cx="586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3"/>
              </a:rPr>
              <a:t>https://github.com/lesgourg/class_public/issues/201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5489"/>
          <a:stretch/>
        </p:blipFill>
        <p:spPr>
          <a:xfrm>
            <a:off x="204287" y="1640264"/>
            <a:ext cx="5312188" cy="3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9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05. DEEPLEARNING APPLICATIONS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parallelism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4833" y="1237504"/>
            <a:ext cx="65053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 smtClean="0">
                <a:latin typeface="+mn-ea"/>
              </a:rPr>
              <a:t>	- </a:t>
            </a:r>
            <a:r>
              <a:rPr lang="ko-KR" altLang="en-US" dirty="0" smtClean="0">
                <a:latin typeface="+mn-ea"/>
              </a:rPr>
              <a:t>설명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BD</a:t>
            </a:r>
            <a:r>
              <a:rPr lang="ko-KR" altLang="en-US" dirty="0">
                <a:latin typeface="+mn-ea"/>
              </a:rPr>
              <a:t>에는 대규모 입력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높은 차원 속성 및 다양한 출력이 </a:t>
            </a:r>
            <a:r>
              <a:rPr lang="ko-KR" altLang="en-US" dirty="0" smtClean="0">
                <a:latin typeface="+mn-ea"/>
              </a:rPr>
              <a:t>포함된다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데이터를 </a:t>
            </a:r>
            <a:r>
              <a:rPr lang="ko-KR" altLang="en-US" dirty="0">
                <a:latin typeface="+mn-ea"/>
              </a:rPr>
              <a:t>실행하기가 매우 복잡해지고 제안 된 모델도 유지하기가 </a:t>
            </a:r>
            <a:r>
              <a:rPr lang="ko-KR" altLang="en-US" dirty="0" smtClean="0">
                <a:latin typeface="+mn-ea"/>
              </a:rPr>
              <a:t>어렵다</a:t>
            </a:r>
            <a:r>
              <a:rPr lang="en-US" altLang="ko-KR" dirty="0">
                <a:latin typeface="+mn-ea"/>
              </a:rPr>
              <a:t>. 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DL </a:t>
            </a:r>
            <a:r>
              <a:rPr lang="ko-KR" altLang="en-US" dirty="0">
                <a:latin typeface="+mn-ea"/>
              </a:rPr>
              <a:t>알고리즘은 </a:t>
            </a:r>
            <a:r>
              <a:rPr lang="ko-KR" altLang="en-US" dirty="0" smtClean="0">
                <a:latin typeface="+mn-ea"/>
              </a:rPr>
              <a:t>효과적인 </a:t>
            </a:r>
            <a:r>
              <a:rPr lang="ko-KR" altLang="en-US" dirty="0">
                <a:latin typeface="+mn-ea"/>
              </a:rPr>
              <a:t>방법을 제공합니다</a:t>
            </a:r>
            <a:r>
              <a:rPr lang="en-US" altLang="ko-KR" dirty="0">
                <a:latin typeface="+mn-ea"/>
              </a:rPr>
              <a:t>. DL</a:t>
            </a:r>
            <a:r>
              <a:rPr lang="ko-KR" altLang="en-US" dirty="0">
                <a:latin typeface="+mn-ea"/>
              </a:rPr>
              <a:t>의 인기있는 </a:t>
            </a:r>
            <a:r>
              <a:rPr lang="en-US" altLang="ko-KR" dirty="0" smtClean="0">
                <a:latin typeface="+mn-ea"/>
              </a:rPr>
              <a:t>SBD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기술은 잘 알려져 있으며 컴퓨터를 통해 병렬화하기가 </a:t>
            </a:r>
            <a:r>
              <a:rPr lang="ko-KR" altLang="en-US" dirty="0" smtClean="0">
                <a:latin typeface="+mn-ea"/>
              </a:rPr>
              <a:t>어렵다</a:t>
            </a:r>
            <a:r>
              <a:rPr lang="en-US" altLang="ko-KR" dirty="0">
                <a:latin typeface="+mn-ea"/>
              </a:rPr>
              <a:t>. 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병렬 </a:t>
            </a:r>
            <a:r>
              <a:rPr lang="ko-KR" altLang="en-US" dirty="0">
                <a:latin typeface="+mn-ea"/>
              </a:rPr>
              <a:t>구현은 정확도 학습 알고리즘을 줄이지 않고 훈련 데이터 속도를 높이기 위해 </a:t>
            </a:r>
            <a:r>
              <a:rPr lang="en-US" altLang="ko-KR" dirty="0">
                <a:latin typeface="+mn-ea"/>
              </a:rPr>
              <a:t>GPU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CPU </a:t>
            </a:r>
            <a:r>
              <a:rPr lang="ko-KR" altLang="en-US" dirty="0">
                <a:latin typeface="+mn-ea"/>
              </a:rPr>
              <a:t>클러스터를 사용합니다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 lvl="1"/>
            <a:r>
              <a:rPr lang="en-US" altLang="ko-KR" dirty="0" smtClean="0">
                <a:latin typeface="+mn-ea"/>
              </a:rPr>
              <a:t>-&gt; </a:t>
            </a:r>
            <a:r>
              <a:rPr lang="ko-KR" altLang="en-US" dirty="0" smtClean="0">
                <a:latin typeface="+mn-ea"/>
              </a:rPr>
              <a:t>최근 </a:t>
            </a:r>
            <a:r>
              <a:rPr lang="en-US" altLang="ko-KR" dirty="0" smtClean="0">
                <a:latin typeface="+mn-ea"/>
              </a:rPr>
              <a:t>TPU</a:t>
            </a:r>
            <a:r>
              <a:rPr lang="ko-KR" altLang="en-US" dirty="0" smtClean="0">
                <a:latin typeface="+mn-ea"/>
              </a:rPr>
              <a:t>처럼 </a:t>
            </a:r>
            <a:r>
              <a:rPr lang="ko-KR" altLang="en-US" dirty="0" err="1" smtClean="0">
                <a:latin typeface="+mn-ea"/>
              </a:rPr>
              <a:t>머신러닝을</a:t>
            </a:r>
            <a:r>
              <a:rPr lang="ko-KR" altLang="en-US" dirty="0" smtClean="0">
                <a:latin typeface="+mn-ea"/>
              </a:rPr>
              <a:t> 위한 장치가 개발됨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3922" y="6179797"/>
            <a:ext cx="586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3"/>
              </a:rPr>
              <a:t>https://en.wikipedia.org/wiki/Data_parallelism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6" y="1315400"/>
            <a:ext cx="4876625" cy="31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89334" y="2140531"/>
            <a:ext cx="376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Introduction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94619" y="3059775"/>
            <a:ext cx="281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기존 데이터 분석 방식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94619" y="3640465"/>
            <a:ext cx="281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분석 방식의 변화</a:t>
            </a:r>
          </a:p>
        </p:txBody>
      </p:sp>
    </p:spTree>
    <p:extLst>
      <p:ext uri="{BB962C8B-B14F-4D97-AF65-F5344CB8AC3E}">
        <p14:creationId xmlns:p14="http://schemas.microsoft.com/office/powerpoint/2010/main" val="216425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05. DEEPLEARNING APPLICATIONS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Multimodal Data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4833" y="1190422"/>
            <a:ext cx="6505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 smtClean="0">
                <a:latin typeface="+mn-ea"/>
              </a:rPr>
              <a:t>	- </a:t>
            </a:r>
            <a:r>
              <a:rPr lang="ko-KR" altLang="en-US" dirty="0" smtClean="0">
                <a:latin typeface="+mn-ea"/>
              </a:rPr>
              <a:t>설명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모달</a:t>
            </a:r>
            <a:r>
              <a:rPr lang="ko-KR" altLang="en-US" dirty="0">
                <a:latin typeface="+mn-ea"/>
              </a:rPr>
              <a:t> 데이터는 서로 다른 소스에서 제공되는 몇 가지 입력 </a:t>
            </a:r>
            <a:r>
              <a:rPr lang="ko-KR" altLang="en-US" dirty="0" err="1" smtClean="0">
                <a:latin typeface="+mn-ea"/>
              </a:rPr>
              <a:t>모드있다</a:t>
            </a:r>
            <a:r>
              <a:rPr lang="en-US" altLang="ko-KR" dirty="0">
                <a:latin typeface="+mn-ea"/>
              </a:rPr>
              <a:t>. 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각 </a:t>
            </a:r>
            <a:r>
              <a:rPr lang="ko-KR" altLang="en-US" dirty="0">
                <a:latin typeface="+mn-ea"/>
              </a:rPr>
              <a:t>소스는 다른 종류의 표현 및 상관 관계 구조를 </a:t>
            </a:r>
            <a:r>
              <a:rPr lang="ko-KR" altLang="en-US" dirty="0" smtClean="0">
                <a:latin typeface="+mn-ea"/>
              </a:rPr>
              <a:t>갖는다</a:t>
            </a:r>
            <a:r>
              <a:rPr lang="en-US" altLang="ko-KR" dirty="0">
                <a:latin typeface="+mn-ea"/>
              </a:rPr>
              <a:t>. 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서로 </a:t>
            </a:r>
            <a:r>
              <a:rPr lang="ko-KR" altLang="en-US" dirty="0">
                <a:latin typeface="+mn-ea"/>
              </a:rPr>
              <a:t>다른 양식을 통해 </a:t>
            </a:r>
            <a:r>
              <a:rPr lang="ko-KR" altLang="en-US" dirty="0" smtClean="0">
                <a:latin typeface="+mn-ea"/>
              </a:rPr>
              <a:t>저 수준 </a:t>
            </a:r>
            <a:r>
              <a:rPr lang="ko-KR" altLang="en-US" dirty="0">
                <a:latin typeface="+mn-ea"/>
              </a:rPr>
              <a:t>피처 간의 비선형 관계를 실현하는 것은 어려운 </a:t>
            </a:r>
            <a:r>
              <a:rPr lang="ko-KR" altLang="en-US" dirty="0" smtClean="0">
                <a:latin typeface="+mn-ea"/>
              </a:rPr>
              <a:t>작업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DL</a:t>
            </a:r>
            <a:r>
              <a:rPr lang="ko-KR" altLang="en-US" dirty="0">
                <a:latin typeface="+mn-ea"/>
              </a:rPr>
              <a:t>은 데이터의 변동 요소를 학습하고 이에 대한 추상 표현을 제공하는 기능으로 인해 </a:t>
            </a:r>
            <a:r>
              <a:rPr lang="ko-KR" altLang="en-US" dirty="0" smtClean="0">
                <a:latin typeface="+mn-ea"/>
              </a:rPr>
              <a:t>두 가지 이상의 </a:t>
            </a:r>
            <a:r>
              <a:rPr lang="ko-KR" altLang="en-US" dirty="0">
                <a:latin typeface="+mn-ea"/>
              </a:rPr>
              <a:t>데이터 통합에 효과적으로 사용됩니다</a:t>
            </a:r>
            <a:r>
              <a:rPr lang="en-US" altLang="ko-KR" dirty="0">
                <a:latin typeface="+mn-ea"/>
              </a:rPr>
              <a:t>. 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3922" y="6179797"/>
            <a:ext cx="586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3"/>
              </a:rPr>
              <a:t>https://towardsdatascience.com/multimodal-deep-learning-ce7d1d994f4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6" y="1299921"/>
            <a:ext cx="55435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05. DEEPLEARNING APPLICATIONS FOR BIGDATA </a:t>
            </a:r>
            <a:r>
              <a:rPr lang="en-US" altLang="ko-KR" sz="1400" dirty="0" smtClean="0">
                <a:latin typeface="+mj-ea"/>
                <a:ea typeface="+mj-ea"/>
              </a:rPr>
              <a:t>ANALYTICS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Large-scale models 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4833" y="1190422"/>
            <a:ext cx="6505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 smtClean="0">
                <a:latin typeface="+mn-ea"/>
              </a:rPr>
              <a:t>	- </a:t>
            </a:r>
            <a:r>
              <a:rPr lang="ko-KR" altLang="en-US" dirty="0" smtClean="0">
                <a:latin typeface="+mn-ea"/>
              </a:rPr>
              <a:t>설명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대규모 </a:t>
            </a:r>
            <a:r>
              <a:rPr lang="en-US" altLang="ko-KR" dirty="0">
                <a:latin typeface="+mn-ea"/>
              </a:rPr>
              <a:t>DL </a:t>
            </a:r>
            <a:r>
              <a:rPr lang="ko-KR" altLang="en-US" dirty="0">
                <a:latin typeface="+mn-ea"/>
              </a:rPr>
              <a:t>모델은 </a:t>
            </a:r>
            <a:r>
              <a:rPr lang="en-US" altLang="ko-KR" dirty="0">
                <a:latin typeface="+mn-ea"/>
              </a:rPr>
              <a:t>BD</a:t>
            </a:r>
            <a:r>
              <a:rPr lang="ko-KR" altLang="en-US" dirty="0">
                <a:latin typeface="+mn-ea"/>
              </a:rPr>
              <a:t>와 함께 제공되는 대량의 입력 데이터를 효과적으로 </a:t>
            </a:r>
            <a:r>
              <a:rPr lang="ko-KR" altLang="en-US" dirty="0" smtClean="0">
                <a:latin typeface="+mn-ea"/>
              </a:rPr>
              <a:t>처리한다</a:t>
            </a:r>
            <a:r>
              <a:rPr lang="en-US" altLang="ko-KR" dirty="0">
                <a:latin typeface="+mn-ea"/>
              </a:rPr>
              <a:t>. 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스트리밍 </a:t>
            </a:r>
            <a:r>
              <a:rPr lang="ko-KR" altLang="en-US" dirty="0">
                <a:latin typeface="+mn-ea"/>
              </a:rPr>
              <a:t>데이터 및 도메인 적응은 </a:t>
            </a:r>
            <a:r>
              <a:rPr lang="en-US" altLang="ko-KR" dirty="0">
                <a:latin typeface="+mn-ea"/>
              </a:rPr>
              <a:t>BD </a:t>
            </a:r>
            <a:r>
              <a:rPr lang="ko-KR" altLang="en-US" dirty="0" smtClean="0">
                <a:latin typeface="+mn-ea"/>
              </a:rPr>
              <a:t>분석을 위한 </a:t>
            </a:r>
            <a:r>
              <a:rPr lang="ko-KR" altLang="en-US" dirty="0">
                <a:latin typeface="+mn-ea"/>
              </a:rPr>
              <a:t>대규모 </a:t>
            </a:r>
            <a:r>
              <a:rPr lang="en-US" altLang="ko-KR" dirty="0">
                <a:latin typeface="+mn-ea"/>
              </a:rPr>
              <a:t>DL </a:t>
            </a:r>
            <a:r>
              <a:rPr lang="ko-KR" altLang="en-US" dirty="0">
                <a:latin typeface="+mn-ea"/>
              </a:rPr>
              <a:t>모델로 효과적으로 해결할 </a:t>
            </a:r>
            <a:r>
              <a:rPr lang="ko-KR" altLang="en-US" dirty="0" smtClean="0">
                <a:latin typeface="+mn-ea"/>
              </a:rPr>
              <a:t>수 있는 </a:t>
            </a:r>
            <a:r>
              <a:rPr lang="ko-KR" altLang="en-US" dirty="0">
                <a:latin typeface="+mn-ea"/>
              </a:rPr>
              <a:t>다른 </a:t>
            </a:r>
            <a:r>
              <a:rPr lang="en-US" altLang="ko-KR" dirty="0">
                <a:latin typeface="+mn-ea"/>
              </a:rPr>
              <a:t>BD </a:t>
            </a:r>
            <a:r>
              <a:rPr lang="ko-KR" altLang="en-US" dirty="0" smtClean="0">
                <a:latin typeface="+mn-ea"/>
              </a:rPr>
              <a:t>문제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좌 사진은 자연어 빅데이터를 분석하기 위한 예시 사진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5" y="1735512"/>
            <a:ext cx="5485199" cy="23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5667" y="2303643"/>
            <a:ext cx="86090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FUTURE </a:t>
            </a:r>
            <a:r>
              <a:rPr lang="en-US" altLang="ko-KR" sz="30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WORKOFDEEPLEARNINGINBIGDATA</a:t>
            </a:r>
            <a:endParaRPr lang="en-US" altLang="ko-KR" sz="3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7600" y="3059775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lang="ko-KR" altLang="en-US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향 후 연구 방향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075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6. FUTURE WORKOFDEEPLEARNINGINBIGDATA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빅데이터 향 후 연구 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방향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56" y="1209275"/>
            <a:ext cx="11403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r>
              <a:rPr lang="ko-KR" altLang="en-US" dirty="0" smtClean="0">
                <a:latin typeface="+mn-ea"/>
              </a:rPr>
              <a:t>추상화된 데이터들을 학습 하기 위해 </a:t>
            </a:r>
            <a:r>
              <a:rPr lang="en-US" altLang="ko-KR" dirty="0" smtClean="0">
                <a:latin typeface="+mn-ea"/>
              </a:rPr>
              <a:t>DB</a:t>
            </a:r>
            <a:r>
              <a:rPr lang="ko-KR" altLang="en-US" dirty="0" smtClean="0">
                <a:latin typeface="+mn-ea"/>
              </a:rPr>
              <a:t>을 이용하여 특정 패턴을 파악</a:t>
            </a:r>
            <a:endParaRPr lang="en-US" altLang="ko-KR" dirty="0" smtClean="0">
              <a:latin typeface="+mn-ea"/>
            </a:endParaRPr>
          </a:p>
          <a:p>
            <a:pPr marL="800100" lvl="1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+mn-ea"/>
              </a:rPr>
              <a:t>빅데이터 분석을 위한 </a:t>
            </a:r>
            <a:r>
              <a:rPr lang="en-US" altLang="ko-KR" dirty="0" smtClean="0">
                <a:latin typeface="+mn-ea"/>
              </a:rPr>
              <a:t>DL</a:t>
            </a:r>
            <a:r>
              <a:rPr lang="ko-KR" altLang="en-US" dirty="0" smtClean="0">
                <a:latin typeface="+mn-ea"/>
              </a:rPr>
              <a:t>모델에서 효과적으로 사용하기 위해 얼마나 많은 데이터가 필요한지 정의가 필요</a:t>
            </a:r>
            <a:endParaRPr lang="en-US" altLang="ko-KR" dirty="0" smtClean="0">
              <a:latin typeface="+mn-ea"/>
            </a:endParaRPr>
          </a:p>
          <a:p>
            <a:pPr marL="800100" lvl="1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+mn-ea"/>
              </a:rPr>
              <a:t>현재 대부분의 빅데이터 </a:t>
            </a:r>
            <a:r>
              <a:rPr lang="en-US" altLang="ko-KR" dirty="0" smtClean="0">
                <a:latin typeface="+mn-ea"/>
              </a:rPr>
              <a:t>DL</a:t>
            </a:r>
            <a:r>
              <a:rPr lang="ko-KR" altLang="en-US" dirty="0" smtClean="0">
                <a:latin typeface="+mn-ea"/>
              </a:rPr>
              <a:t>모델은 특정 도메인에서만 효과적으로 작동 함으로 도메인 적용 연구가 필요하다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800100" lvl="1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+mn-ea"/>
              </a:rPr>
              <a:t>컴퓨터 비전은 레이블이 있는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없는 데이터가 많은 빅데이터 연구임으로 </a:t>
            </a:r>
            <a:r>
              <a:rPr lang="en-US" altLang="ko-KR" dirty="0" smtClean="0">
                <a:latin typeface="+mn-ea"/>
              </a:rPr>
              <a:t>semi-supervised </a:t>
            </a:r>
            <a:r>
              <a:rPr lang="en-US" altLang="ko-KR" dirty="0" err="1" smtClean="0">
                <a:latin typeface="+mn-ea"/>
              </a:rPr>
              <a:t>traning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방법을 통한 패턴을 식별하는 연구가 필요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274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5667" y="2303643"/>
            <a:ext cx="86090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CONCLUSION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7600" y="3059775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506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618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7. CONCLUSION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56" y="1209275"/>
            <a:ext cx="11403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r>
              <a:rPr lang="en-US" altLang="ko-KR" dirty="0" smtClean="0">
                <a:latin typeface="+mn-ea"/>
              </a:rPr>
              <a:t>DL</a:t>
            </a:r>
            <a:r>
              <a:rPr lang="ko-KR" altLang="en-US" dirty="0" smtClean="0">
                <a:latin typeface="+mn-ea"/>
              </a:rPr>
              <a:t>은 분석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음성 인식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이미지 처리 및 자연어 처리 등 다양한 영역을 분석한다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800100" lvl="1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+mn-ea"/>
              </a:rPr>
              <a:t>대량의 비 관리데이터에서 복잡한 데이터를 자연스럽게 추출하기 위해 </a:t>
            </a:r>
            <a:r>
              <a:rPr lang="en-US" altLang="ko-KR" dirty="0" smtClean="0">
                <a:latin typeface="+mn-ea"/>
              </a:rPr>
              <a:t>DL</a:t>
            </a:r>
            <a:r>
              <a:rPr lang="ko-KR" altLang="en-US" dirty="0" smtClean="0">
                <a:latin typeface="+mn-ea"/>
              </a:rPr>
              <a:t>을 필요로 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800100" lvl="1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+mn-ea"/>
              </a:rPr>
              <a:t>이미지 </a:t>
            </a:r>
            <a:r>
              <a:rPr lang="ko-KR" altLang="en-US" dirty="0" err="1" smtClean="0">
                <a:latin typeface="+mn-ea"/>
              </a:rPr>
              <a:t>시맨틱</a:t>
            </a:r>
            <a:r>
              <a:rPr lang="ko-KR" altLang="en-US" dirty="0" smtClean="0">
                <a:latin typeface="+mn-ea"/>
              </a:rPr>
              <a:t> 세그먼테이션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이미지의 물감 감지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이미지 분류 등 다양한 영역에서 빅데이터 분석이 잘 수행되고 있지만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아직 부족한 분석 영역이 많으며 해결이 필요하다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50511"/>
              </p:ext>
            </p:extLst>
          </p:nvPr>
        </p:nvGraphicFramePr>
        <p:xfrm>
          <a:off x="696363" y="3382048"/>
          <a:ext cx="10834138" cy="22990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4468">
                  <a:extLst>
                    <a:ext uri="{9D8B030D-6E8A-4147-A177-3AD203B41FA5}">
                      <a16:colId xmlns:a16="http://schemas.microsoft.com/office/drawing/2014/main" val="1985335050"/>
                    </a:ext>
                  </a:extLst>
                </a:gridCol>
                <a:gridCol w="9379670">
                  <a:extLst>
                    <a:ext uri="{9D8B030D-6E8A-4147-A177-3AD203B41FA5}">
                      <a16:colId xmlns:a16="http://schemas.microsoft.com/office/drawing/2014/main" val="680055854"/>
                    </a:ext>
                  </a:extLst>
                </a:gridCol>
              </a:tblGrid>
              <a:tr h="3141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분석 필요한 영역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54923"/>
                  </a:ext>
                </a:extLst>
              </a:tr>
              <a:tr h="274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응용 분야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자율 주행 자동차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건강 관리의 </a:t>
                      </a:r>
                      <a:r>
                        <a:rPr lang="en-US" altLang="ko-KR" sz="1500" dirty="0" smtClean="0"/>
                        <a:t>DL, </a:t>
                      </a:r>
                      <a:r>
                        <a:rPr lang="ko-KR" altLang="en-US" sz="1500" dirty="0" smtClean="0"/>
                        <a:t>음성 검색 및 음성 인식 보조 장치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672766"/>
                  </a:ext>
                </a:extLst>
              </a:tr>
              <a:tr h="554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고 차원 데이터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영화에 소리 추가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자동 기계 번역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자동 텍스트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자동 필기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이미지 인식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자동 이미지 캡션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자동 채색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광고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지진 예측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err="1" smtClean="0"/>
                        <a:t>뇌암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err="1" smtClean="0"/>
                        <a:t>감지를위한</a:t>
                      </a:r>
                      <a:r>
                        <a:rPr lang="ko-KR" altLang="en-US" sz="1500" dirty="0" smtClean="0"/>
                        <a:t> 신경망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금융의 신경망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에너지 시장 가격 예측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541741"/>
                  </a:ext>
                </a:extLst>
              </a:tr>
              <a:tr h="456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 DL </a:t>
                      </a:r>
                      <a:r>
                        <a:rPr lang="ko-KR" altLang="en-US" sz="1500" dirty="0" smtClean="0"/>
                        <a:t>알고리즘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데이터 </a:t>
                      </a:r>
                      <a:r>
                        <a:rPr lang="ko-KR" altLang="en-US" sz="1500" dirty="0" err="1" smtClean="0"/>
                        <a:t>태깅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향상된 데이터 추상화 공식화</a:t>
                      </a:r>
                      <a:r>
                        <a:rPr lang="en-US" altLang="ko-KR" sz="1500" dirty="0" smtClean="0"/>
                        <a:t>, DL </a:t>
                      </a:r>
                      <a:r>
                        <a:rPr lang="ko-KR" altLang="en-US" sz="1500" dirty="0" smtClean="0"/>
                        <a:t>모델의 확장 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스트리밍 데이터 분석</a:t>
                      </a:r>
                      <a:r>
                        <a:rPr lang="en-US" altLang="ko-KR" sz="1500" dirty="0" smtClean="0"/>
                        <a:t>, BD</a:t>
                      </a:r>
                      <a:r>
                        <a:rPr lang="ko-KR" altLang="en-US" sz="1500" dirty="0" smtClean="0"/>
                        <a:t>와 관련된 장애물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074498"/>
                  </a:ext>
                </a:extLst>
              </a:tr>
              <a:tr h="6026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기타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 smtClean="0"/>
                        <a:t>시맨틱</a:t>
                      </a:r>
                      <a:r>
                        <a:rPr lang="ko-KR" altLang="en-US" sz="1500" dirty="0" smtClean="0"/>
                        <a:t> 인덱싱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좋은 데이터 표현 선택 기준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분산 컴퓨팅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정보 검색 및 도메인 적응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362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1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01. Introduction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데이터 분석 방식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7" y="1143448"/>
            <a:ext cx="927771" cy="92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5137" y="1950461"/>
            <a:ext cx="88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video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2" y="2299491"/>
            <a:ext cx="1093322" cy="9627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984" y="3262288"/>
            <a:ext cx="80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text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0" y="3601134"/>
            <a:ext cx="1025728" cy="9279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1621" y="4523460"/>
            <a:ext cx="103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image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1" y="4876383"/>
            <a:ext cx="969513" cy="9695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9621" y="5835287"/>
            <a:ext cx="80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voice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5" y="1974620"/>
            <a:ext cx="2137713" cy="213771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51699" y="4274575"/>
            <a:ext cx="235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Data</a:t>
            </a:r>
            <a:r>
              <a:rPr lang="ko-KR" altLang="en-US" sz="2000" dirty="0">
                <a:latin typeface="+mn-ea"/>
              </a:rPr>
              <a:t>의 빠른 증가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23" y="1814693"/>
            <a:ext cx="1609860" cy="1609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9090" y="2623459"/>
            <a:ext cx="1248978" cy="5933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4638">
            <a:off x="1476436" y="3623203"/>
            <a:ext cx="1350318" cy="5933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76606">
            <a:off x="1407045" y="4570565"/>
            <a:ext cx="1658151" cy="46268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71933">
            <a:off x="1354691" y="1571626"/>
            <a:ext cx="1408840" cy="46268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280" y="1802970"/>
            <a:ext cx="2019291" cy="22055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96029" y="2603784"/>
            <a:ext cx="2334115" cy="7625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762802" y="4049938"/>
            <a:ext cx="235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data analysis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87" y="2707824"/>
            <a:ext cx="658502" cy="6585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08062" y="3434385"/>
            <a:ext cx="3185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n-ea"/>
              </a:rPr>
              <a:t>기존 방식으로는 데이터를 분석할 수 없음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+mn-ea"/>
              </a:rPr>
              <a:t>다양한 종류의 데이터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+mn-ea"/>
              </a:rPr>
              <a:t>데이터의 노이즈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+mn-ea"/>
              </a:rPr>
              <a:t>데이터 크기의 증가</a:t>
            </a:r>
            <a:endParaRPr lang="en-US" altLang="ko-KR" sz="2000" dirty="0">
              <a:latin typeface="+mn-ea"/>
            </a:endParaRPr>
          </a:p>
          <a:p>
            <a:pPr marL="457200" indent="-457200" algn="ctr">
              <a:buAutoNum type="arabicPeriod"/>
            </a:pPr>
            <a:endParaRPr lang="ko-KR" altLang="en-US" sz="20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685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01. Introduction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방식의 변화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7" y="1802970"/>
            <a:ext cx="2137713" cy="213771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03571" y="4102925"/>
            <a:ext cx="235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Data</a:t>
            </a:r>
            <a:r>
              <a:rPr lang="ko-KR" altLang="en-US" sz="2000" dirty="0">
                <a:latin typeface="+mn-ea"/>
              </a:rPr>
              <a:t>의 빠른 증가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95" y="1643043"/>
            <a:ext cx="1609860" cy="16098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414" y="1167488"/>
            <a:ext cx="2019291" cy="22055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39716" y="1732154"/>
            <a:ext cx="3386319" cy="7625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53156" y="3491825"/>
            <a:ext cx="235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data analysis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53" y="1784175"/>
            <a:ext cx="658502" cy="6585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97" y="4172276"/>
            <a:ext cx="1692149" cy="10322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761240" y="5268181"/>
            <a:ext cx="2359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Machine, deep Learning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36888">
            <a:off x="3421740" y="3641474"/>
            <a:ext cx="1342140" cy="76254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5263">
            <a:off x="7157772" y="3531632"/>
            <a:ext cx="1584664" cy="76254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037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6873" y="2140531"/>
            <a:ext cx="7828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Overview Of Deep Learning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7600" y="3059775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. Auto-Encoders (AEs)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67599" y="3511444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. Restricted Boltzmann Machine (RBM)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7598" y="3949409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3. Deep Belief Network (DBN)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7598" y="4387374"/>
            <a:ext cx="446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4. Generative Adversarial Network (GAN)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597" y="4839043"/>
            <a:ext cx="446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5. Convolutional Neural Networks (CNN)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7598" y="5263304"/>
            <a:ext cx="42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6. Deep Boltzmann Machine (DBM)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67598" y="5701269"/>
            <a:ext cx="446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7. Deep Stacking Network (DSN)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7597" y="6152938"/>
            <a:ext cx="446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  <a:latin typeface="맑은 고딕" panose="020B0503020000020004" pitchFamily="50" charset="-127"/>
              </a:rPr>
              <a:t>8. Recurrent Neural Network (RNN)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98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87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02. Overview Of Deep Learning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Auto-Encoders (AEs)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6" y="1371068"/>
            <a:ext cx="5769437" cy="344121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58767" y="1371069"/>
            <a:ext cx="631131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설명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출력 계층에서 입력을 재구성하기 위해 생성하는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색채</a:t>
            </a:r>
            <a:r>
              <a:rPr lang="en-US" altLang="ko-KR" dirty="0"/>
              <a:t>, </a:t>
            </a:r>
            <a:r>
              <a:rPr lang="ko-KR" altLang="en-US" dirty="0"/>
              <a:t>치수 감소</a:t>
            </a:r>
            <a:r>
              <a:rPr lang="en-US" altLang="ko-KR" dirty="0"/>
              <a:t>, </a:t>
            </a:r>
            <a:r>
              <a:rPr lang="ko-KR" altLang="en-US" dirty="0"/>
              <a:t>특징 변형</a:t>
            </a:r>
            <a:r>
              <a:rPr lang="en-US" altLang="ko-KR" dirty="0"/>
              <a:t>, </a:t>
            </a:r>
            <a:r>
              <a:rPr lang="ko-KR" altLang="en-US" dirty="0"/>
              <a:t>워터마크 제거 및 변성 영상에 사용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특징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비지도 학습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단층 학습 알고리즘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22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87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02. Overview Of Deep Learning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Restricted Boltzmann Machine (RBM)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89478" y="1237505"/>
            <a:ext cx="631131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설명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차원 감소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선형 회귀 분석</a:t>
            </a:r>
            <a:r>
              <a:rPr lang="en-US" altLang="ko-KR" dirty="0"/>
              <a:t>, </a:t>
            </a:r>
            <a:r>
              <a:rPr lang="ko-KR" altLang="en-US" dirty="0"/>
              <a:t>협업 필터링</a:t>
            </a:r>
            <a:r>
              <a:rPr lang="en-US" altLang="ko-KR" dirty="0"/>
              <a:t>(collaborative filtering), </a:t>
            </a:r>
            <a:r>
              <a:rPr lang="ko-KR" altLang="en-US" dirty="0" err="1"/>
              <a:t>특징값</a:t>
            </a:r>
            <a:r>
              <a:rPr lang="ko-KR" altLang="en-US" dirty="0"/>
              <a:t> 학습</a:t>
            </a:r>
            <a:r>
              <a:rPr lang="en-US" altLang="ko-KR" dirty="0"/>
              <a:t>(feature learning) </a:t>
            </a:r>
            <a:r>
              <a:rPr lang="ko-KR" altLang="en-US" dirty="0"/>
              <a:t>및 주제 모델링</a:t>
            </a:r>
            <a:r>
              <a:rPr lang="en-US" altLang="ko-KR" dirty="0"/>
              <a:t>(topic modelling)</a:t>
            </a:r>
            <a:r>
              <a:rPr lang="ko-KR" altLang="en-US" dirty="0"/>
              <a:t>에 사용할 수 있는 알고리즘으로 </a:t>
            </a:r>
            <a:r>
              <a:rPr lang="en-US" altLang="ko-KR" dirty="0"/>
              <a:t>Geoff Hinton</a:t>
            </a:r>
            <a:r>
              <a:rPr lang="ko-KR" altLang="en-US" dirty="0"/>
              <a:t>이 제안한 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RBM</a:t>
            </a:r>
            <a:r>
              <a:rPr lang="ko-KR" altLang="en-US" dirty="0"/>
              <a:t>의 구조는 상대적으로 단순한 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 </a:t>
            </a:r>
            <a:r>
              <a:rPr lang="en-US" altLang="ko-KR" dirty="0"/>
              <a:t>RBM</a:t>
            </a:r>
            <a:r>
              <a:rPr lang="ko-KR" altLang="en-US" dirty="0"/>
              <a:t>은 자체적으로도 사용할 수 있지만 다른 심층 신경망의 학습을 돕기 위해 쓰이기도 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RBM</a:t>
            </a:r>
            <a:r>
              <a:rPr lang="ko-KR" altLang="en-US" dirty="0"/>
              <a:t>은 </a:t>
            </a:r>
            <a:r>
              <a:rPr lang="ko-KR" altLang="en-US" i="1" dirty="0"/>
              <a:t>심층 신뢰 신경망</a:t>
            </a:r>
            <a:r>
              <a:rPr lang="en-US" altLang="ko-KR" dirty="0"/>
              <a:t>(</a:t>
            </a:r>
            <a:r>
              <a:rPr lang="en-US" altLang="ko-KR" dirty="0" err="1"/>
              <a:t>DBN:Deep</a:t>
            </a:r>
            <a:r>
              <a:rPr lang="en-US" altLang="ko-KR" dirty="0"/>
              <a:t> Belief Network)</a:t>
            </a:r>
            <a:r>
              <a:rPr lang="ko-KR" altLang="en-US" dirty="0"/>
              <a:t>을 구성하는 요소로 쓰인다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특징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 개의 층</a:t>
            </a:r>
            <a:r>
              <a:rPr lang="en-US" altLang="ko-KR" dirty="0"/>
              <a:t>(</a:t>
            </a:r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으로 구성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단층 학습 알고리즘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입력층의 노드는 데이터를 </a:t>
            </a:r>
            <a:r>
              <a:rPr lang="ko-KR" altLang="en-US" dirty="0" err="1"/>
              <a:t>입력으며</a:t>
            </a:r>
            <a:r>
              <a:rPr lang="ko-KR" altLang="en-US" dirty="0"/>
              <a:t> </a:t>
            </a:r>
            <a:r>
              <a:rPr lang="ko-KR" altLang="en-US" dirty="0" err="1"/>
              <a:t>입력받은</a:t>
            </a:r>
            <a:r>
              <a:rPr lang="ko-KR" altLang="en-US" dirty="0"/>
              <a:t> 데이터를 은닉층에 얼마나 전달할 것인지를 확률에 따라 결정 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비지도 학습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BA29C2-254E-4630-ACD7-81D0A6BC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6" y="1135440"/>
            <a:ext cx="4181374" cy="2422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E7A9B1-3C48-400D-A5D6-6F45F85E1C6E}"/>
              </a:ext>
            </a:extLst>
          </p:cNvPr>
          <p:cNvSpPr txBox="1"/>
          <p:nvPr/>
        </p:nvSpPr>
        <p:spPr>
          <a:xfrm>
            <a:off x="8178229" y="6107165"/>
            <a:ext cx="3891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j-ea"/>
                <a:ea typeface="+mj-ea"/>
              </a:rPr>
              <a:t>https://steemit.com/kr/@yoonheeseung/2-restricted-boltzmann-machines-rbms</a:t>
            </a:r>
            <a:endParaRPr lang="ko-KR" altLang="en-US" sz="8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16B031-B587-4FFB-B9F6-E19E3C189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5" y="3654792"/>
            <a:ext cx="2854061" cy="1912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34FC37-5164-4F96-9335-A845C27B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3825896"/>
            <a:ext cx="2732599" cy="179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15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87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02. Overview Of Deep Learning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Deep Belief Network (DBN)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1" y="6515190"/>
            <a:ext cx="35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조수현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데이터사이언스융합학과</a:t>
            </a:r>
            <a:r>
              <a:rPr lang="en-US" altLang="ko-KR" sz="1200" dirty="0">
                <a:latin typeface="+mj-ea"/>
                <a:ea typeface="+mj-ea"/>
              </a:rPr>
              <a:t>, 2019712688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7497" y="1237505"/>
            <a:ext cx="647329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설명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RBM</a:t>
            </a:r>
            <a:r>
              <a:rPr lang="ko-KR" altLang="en-US" dirty="0"/>
              <a:t>을 이용해서 </a:t>
            </a:r>
            <a:r>
              <a:rPr lang="en-US" altLang="ko-KR" dirty="0"/>
              <a:t>MLP(Multilayer Perceptron)</a:t>
            </a:r>
            <a:r>
              <a:rPr lang="ko-KR" altLang="en-US" dirty="0"/>
              <a:t>의 </a:t>
            </a:r>
            <a:r>
              <a:rPr lang="en-US" altLang="ko-KR" dirty="0"/>
              <a:t>Weight</a:t>
            </a:r>
            <a:r>
              <a:rPr lang="ko-KR" altLang="en-US" dirty="0"/>
              <a:t>를 </a:t>
            </a:r>
            <a:r>
              <a:rPr lang="en-US" altLang="ko-KR" dirty="0"/>
              <a:t>input </a:t>
            </a:r>
            <a:r>
              <a:rPr lang="ko-KR" altLang="en-US" dirty="0"/>
              <a:t>데이터들만 보고</a:t>
            </a:r>
            <a:r>
              <a:rPr lang="en-US" altLang="ko-KR" dirty="0"/>
              <a:t> Pretraining </a:t>
            </a:r>
            <a:r>
              <a:rPr lang="ko-KR" altLang="en-US" dirty="0"/>
              <a:t>시켜서 학습이 잘 일어날 수 있는 초기 세팅을 하는 방법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Pretraining</a:t>
            </a:r>
            <a:r>
              <a:rPr lang="ko-KR" altLang="en-US" dirty="0"/>
              <a:t>을 통해 초기 가중치를 학습한 후 </a:t>
            </a:r>
            <a:r>
              <a:rPr lang="en-US" altLang="ko-KR" dirty="0"/>
              <a:t>, backpropagation</a:t>
            </a:r>
            <a:r>
              <a:rPr lang="ko-KR" altLang="en-US" dirty="0"/>
              <a:t>이나 다른 판별 모델을 위한 알고리즘을 통해 가중치를 미세 조정할 수 있다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sz="2000" dirty="0">
                <a:latin typeface="+mn-ea"/>
              </a:rPr>
              <a:t>	- </a:t>
            </a:r>
            <a:r>
              <a:rPr lang="ko-KR" altLang="en-US" sz="2000" dirty="0">
                <a:latin typeface="+mn-ea"/>
              </a:rPr>
              <a:t>특징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학습데이터가 적을 때 유용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단층 학습 알고리즘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사전 훈련된 </a:t>
            </a:r>
            <a:r>
              <a:rPr lang="en-US" altLang="ko-KR" dirty="0"/>
              <a:t>RBM</a:t>
            </a:r>
            <a:r>
              <a:rPr lang="ko-KR" altLang="en-US" dirty="0"/>
              <a:t>을 층층이 쌓아 </a:t>
            </a:r>
            <a:r>
              <a:rPr lang="ko-KR" altLang="en-US"/>
              <a:t>올려 만듦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비지도 학습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7A4778-0B06-4E41-8722-FE00F218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7" y="1285875"/>
            <a:ext cx="4343400" cy="2143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D1DA67-2FBF-4038-B0F5-63A165A3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81" y="3543390"/>
            <a:ext cx="353568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99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5518</TotalTime>
  <Words>1226</Words>
  <Application>Microsoft Office PowerPoint</Application>
  <PresentationFormat>와이드스크린</PresentationFormat>
  <Paragraphs>399</Paragraphs>
  <Slides>35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Calibri Light</vt:lpstr>
      <vt:lpstr>Calibri</vt:lpstr>
      <vt:lpstr>맑은 고딕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Bennie park</dc:creator>
  <cp:lastModifiedBy>조수현</cp:lastModifiedBy>
  <cp:revision>136</cp:revision>
  <dcterms:created xsi:type="dcterms:W3CDTF">2014-11-29T16:54:20Z</dcterms:created>
  <dcterms:modified xsi:type="dcterms:W3CDTF">2020-02-05T16:00:14Z</dcterms:modified>
</cp:coreProperties>
</file>